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Poppins Ultra-Bold" charset="1" panose="00000900000000000000"/>
      <p:regular r:id="rId34"/>
    </p:embeddedFont>
    <p:embeddedFont>
      <p:font typeface="Poppins Bold" charset="1" panose="00000800000000000000"/>
      <p:regular r:id="rId35"/>
    </p:embeddedFont>
    <p:embeddedFont>
      <p:font typeface="Canva Sans Bold" charset="1" panose="020B0803030501040103"/>
      <p:regular r:id="rId36"/>
    </p:embeddedFont>
    <p:embeddedFont>
      <p:font typeface="Canva Sans" charset="1" panose="020B0503030501040103"/>
      <p:regular r:id="rId37"/>
    </p:embeddedFont>
    <p:embeddedFont>
      <p:font typeface="Arimo Bold" charset="1" panose="020B0704020202020204"/>
      <p:regular r:id="rId41"/>
    </p:embeddedFont>
    <p:embeddedFont>
      <p:font typeface="Arimo" charset="1" panose="020B0604020202020204"/>
      <p:regular r:id="rId42"/>
    </p:embeddedFont>
    <p:embeddedFont>
      <p:font typeface="Poppins" charset="1" panose="000005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financial Loss Prevention</a:t>
            </a:r>
          </a:p>
          <a:p>
            <a:r>
              <a:rPr lang="en-US"/>
              <a:t>Fraud causes significant financial losses.</a:t>
            </a:r>
          </a:p>
          <a:p>
            <a:r>
              <a:rPr lang="en-US"/>
              <a:t>Early detection prevents large-scale monetary damage from unauthorized transactions.</a:t>
            </a:r>
          </a:p>
          <a:p>
            <a:r>
              <a:rPr lang="en-US"/>
              <a:t/>
            </a:r>
          </a:p>
          <a:p>
            <a:r>
              <a:rPr lang="en-US"/>
              <a:t>Protecting Customer Trust</a:t>
            </a:r>
          </a:p>
          <a:p>
            <a:r>
              <a:rPr lang="en-US"/>
              <a:t>Customers depend on businesses to secure their data and finances.</a:t>
            </a:r>
          </a:p>
          <a:p>
            <a:r>
              <a:rPr lang="en-US"/>
              <a:t>Detecting fraud protects customer trust by preventing unauthorized access.</a:t>
            </a:r>
          </a:p>
          <a:p>
            <a:r>
              <a:rPr lang="en-US"/>
              <a:t/>
            </a:r>
          </a:p>
          <a:p>
            <a:r>
              <a:rPr lang="en-US"/>
              <a:t>Reducing Operational Costs</a:t>
            </a:r>
          </a:p>
          <a:p>
            <a:r>
              <a:rPr lang="en-US"/>
              <a:t>Addressing fraud is costly after it occurs.</a:t>
            </a:r>
          </a:p>
          <a:p>
            <a:r>
              <a:rPr lang="en-US"/>
              <a:t>Early detection reduces the resources needed for investigations and damage control.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T2X2Uyog.mp4" Type="http://schemas.openxmlformats.org/officeDocument/2006/relationships/video"/><Relationship Id="rId4" Target="../media/VAGT2X2Uyog.mp4" Type="http://schemas.microsoft.com/office/2007/relationships/media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https://www.kaggle.com/datasets/ealaxi/paysim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researchgate.net/publication/372466905_Fraud_detection_with_natural_language_processing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773" r="0" b="-567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58794">
            <a:off x="-6763554" y="5939442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19002" y="4201058"/>
            <a:ext cx="14740712" cy="1880002"/>
            <a:chOff x="0" y="0"/>
            <a:chExt cx="3882327" cy="495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82327" cy="495144"/>
            </a:xfrm>
            <a:custGeom>
              <a:avLst/>
              <a:gdLst/>
              <a:ahLst/>
              <a:cxnLst/>
              <a:rect r="r" b="b" t="t" l="l"/>
              <a:pathLst>
                <a:path h="495144" w="3882327">
                  <a:moveTo>
                    <a:pt x="0" y="0"/>
                  </a:moveTo>
                  <a:lnTo>
                    <a:pt x="3882327" y="0"/>
                  </a:lnTo>
                  <a:lnTo>
                    <a:pt x="3882327" y="495144"/>
                  </a:lnTo>
                  <a:lnTo>
                    <a:pt x="0" y="4951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882327" cy="533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599911" y="-6866634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34381" y="3972261"/>
            <a:ext cx="6309619" cy="202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7"/>
              </a:lnSpc>
              <a:spcBef>
                <a:spcPct val="0"/>
              </a:spcBef>
            </a:pPr>
            <a:r>
              <a:rPr lang="en-US" b="true" sz="1127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FRAUD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9245" y="3975879"/>
            <a:ext cx="8255907" cy="20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7"/>
              </a:lnSpc>
              <a:spcBef>
                <a:spcPct val="0"/>
              </a:spcBef>
            </a:pPr>
            <a:r>
              <a:rPr lang="en-US" b="true" sz="1127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5613" y="5947709"/>
            <a:ext cx="15343687" cy="84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b="true" sz="4699" spc="17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 FINANCIAL TRANSACTIONS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550" y="0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9625"/>
            <a:ext cx="11431086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Embedding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58710" y="3265589"/>
            <a:ext cx="1642929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(Global Vectors for Word Representation) A technique that transforms words into continuous vector spaces.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6653" y="2445168"/>
            <a:ext cx="36337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8710" y="5274817"/>
            <a:ext cx="15995948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First, we preprocess data (e.g. lowercase, remove punk, tokenization).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Second, Text to sequence.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Third, padding.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0669" y="1309818"/>
            <a:ext cx="8136817" cy="8136817"/>
          </a:xfrm>
          <a:custGeom>
            <a:avLst/>
            <a:gdLst/>
            <a:ahLst/>
            <a:cxnLst/>
            <a:rect r="r" b="b" t="t" l="l"/>
            <a:pathLst>
              <a:path h="8136817" w="8136817">
                <a:moveTo>
                  <a:pt x="0" y="0"/>
                </a:moveTo>
                <a:lnTo>
                  <a:pt x="8136817" y="0"/>
                </a:lnTo>
                <a:lnTo>
                  <a:pt x="8136817" y="8136817"/>
                </a:lnTo>
                <a:lnTo>
                  <a:pt x="0" y="8136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35985"/>
            <a:ext cx="8644194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Model Selection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5460187" y="-595735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5" y="0"/>
                </a:lnTo>
                <a:lnTo>
                  <a:pt x="8250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8552" y="6668735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1" y="0"/>
                </a:lnTo>
                <a:lnTo>
                  <a:pt x="48830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13533" y="2451417"/>
            <a:ext cx="6401296" cy="239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</a:t>
            </a:r>
          </a:p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Decesion Tree</a:t>
            </a:r>
          </a:p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 Forest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3533" y="5561889"/>
            <a:ext cx="7002744" cy="316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LSTM</a:t>
            </a:r>
          </a:p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GRU</a:t>
            </a:r>
          </a:p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Fully Connected Neural Network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6588" y="4328799"/>
            <a:ext cx="13994824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588" y="5672644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non-actions sequence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3470805"/>
          <a:ext cx="16230600" cy="4378861"/>
        </p:xfrm>
        <a:graphic>
          <a:graphicData uri="http://schemas.openxmlformats.org/drawingml/2006/table">
            <a:tbl>
              <a:tblPr/>
              <a:tblGrid>
                <a:gridCol w="3866724"/>
                <a:gridCol w="4248576"/>
                <a:gridCol w="3703302"/>
                <a:gridCol w="4411998"/>
              </a:tblGrid>
              <a:tr h="104733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79.1 %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96.7 %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Validation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79.1 %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96.7 %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541448" y="1463510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 Models Performance Comparison 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36848"/>
            <a:ext cx="8115300" cy="3485980"/>
          </a:xfrm>
          <a:custGeom>
            <a:avLst/>
            <a:gdLst/>
            <a:ahLst/>
            <a:cxnLst/>
            <a:rect r="r" b="b" t="t" l="l"/>
            <a:pathLst>
              <a:path h="3485980" w="8115300">
                <a:moveTo>
                  <a:pt x="0" y="0"/>
                </a:moveTo>
                <a:lnTo>
                  <a:pt x="8115300" y="0"/>
                </a:lnTo>
                <a:lnTo>
                  <a:pt x="8115300" y="3485981"/>
                </a:lnTo>
                <a:lnTo>
                  <a:pt x="0" y="34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27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6350" y="5702157"/>
            <a:ext cx="8115300" cy="3556143"/>
          </a:xfrm>
          <a:custGeom>
            <a:avLst/>
            <a:gdLst/>
            <a:ahLst/>
            <a:cxnLst/>
            <a:rect r="r" b="b" t="t" l="l"/>
            <a:pathLst>
              <a:path h="3556143" w="8115300">
                <a:moveTo>
                  <a:pt x="0" y="0"/>
                </a:moveTo>
                <a:lnTo>
                  <a:pt x="8115300" y="0"/>
                </a:lnTo>
                <a:lnTo>
                  <a:pt x="8115300" y="3556143"/>
                </a:lnTo>
                <a:lnTo>
                  <a:pt x="0" y="3556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4941" y="1936848"/>
            <a:ext cx="8166318" cy="3485980"/>
          </a:xfrm>
          <a:custGeom>
            <a:avLst/>
            <a:gdLst/>
            <a:ahLst/>
            <a:cxnLst/>
            <a:rect r="r" b="b" t="t" l="l"/>
            <a:pathLst>
              <a:path h="3485980" w="8166318">
                <a:moveTo>
                  <a:pt x="0" y="0"/>
                </a:moveTo>
                <a:lnTo>
                  <a:pt x="8166318" y="0"/>
                </a:lnTo>
                <a:lnTo>
                  <a:pt x="8166318" y="3485981"/>
                </a:lnTo>
                <a:lnTo>
                  <a:pt x="0" y="34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91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9046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Report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8457" y="4328993"/>
            <a:ext cx="11431086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Deep Learning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588" y="5672644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actions sequence data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4021227"/>
          <a:ext cx="16230600" cy="3278016"/>
        </p:xfrm>
        <a:graphic>
          <a:graphicData uri="http://schemas.openxmlformats.org/drawingml/2006/table">
            <a:tbl>
              <a:tblPr/>
              <a:tblGrid>
                <a:gridCol w="3866724"/>
                <a:gridCol w="4248576"/>
                <a:gridCol w="3703302"/>
                <a:gridCol w="4411998"/>
              </a:tblGrid>
              <a:tr h="105043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GRU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137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93.5 %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37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95.2 %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98.3 %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477354" y="1957259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 Models Performance Comparison 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965" y="2236769"/>
            <a:ext cx="8419035" cy="5882801"/>
          </a:xfrm>
          <a:custGeom>
            <a:avLst/>
            <a:gdLst/>
            <a:ahLst/>
            <a:cxnLst/>
            <a:rect r="r" b="b" t="t" l="l"/>
            <a:pathLst>
              <a:path h="5882801" w="8419035">
                <a:moveTo>
                  <a:pt x="0" y="0"/>
                </a:moveTo>
                <a:lnTo>
                  <a:pt x="8419035" y="0"/>
                </a:lnTo>
                <a:lnTo>
                  <a:pt x="8419035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7735" y="2202100"/>
            <a:ext cx="8233002" cy="5917470"/>
          </a:xfrm>
          <a:custGeom>
            <a:avLst/>
            <a:gdLst/>
            <a:ahLst/>
            <a:cxnLst/>
            <a:rect r="r" b="b" t="t" l="l"/>
            <a:pathLst>
              <a:path h="5917470" w="8233002">
                <a:moveTo>
                  <a:pt x="0" y="0"/>
                </a:moveTo>
                <a:lnTo>
                  <a:pt x="8233003" y="0"/>
                </a:lnTo>
                <a:lnTo>
                  <a:pt x="8233003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74317" y="3864687"/>
            <a:ext cx="7499799" cy="242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65"/>
              </a:lnSpc>
              <a:spcBef>
                <a:spcPct val="0"/>
              </a:spcBef>
            </a:pPr>
            <a:r>
              <a:rPr lang="en-US" b="true" sz="13403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MLflow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13" y="221602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Tracking with MLflow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962025"/>
            <a:ext cx="9525" cy="62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00675"/>
            <a:ext cx="7647533" cy="257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40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Benefits:</a:t>
            </a:r>
          </a:p>
          <a:p>
            <a:pPr algn="l">
              <a:lnSpc>
                <a:spcPts val="4984"/>
              </a:lnSpc>
            </a:pPr>
            <a:r>
              <a:rPr lang="en-US" sz="35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35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Centralized Experiment Tracking 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•Reproducibility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•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Deployment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5475" y="1935107"/>
            <a:ext cx="17259300" cy="320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40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MLflow:</a:t>
            </a:r>
          </a:p>
          <a:p>
            <a:pPr algn="l">
              <a:lnSpc>
                <a:spcPts val="4984"/>
              </a:lnSpc>
            </a:pPr>
            <a:r>
              <a:rPr lang="en-US" sz="35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•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 an open-source platform 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•It is compatible with popular machine learning libraries such as Scikit-learn,               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TensorFlow, PyTorch, and others.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209" y="-1028700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6912" y="750475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9675" y="-1171234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3" y="0"/>
                </a:lnTo>
                <a:lnTo>
                  <a:pt x="4603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6332" y="750475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2312" y="1347729"/>
            <a:ext cx="10891938" cy="159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5"/>
              </a:lnSpc>
              <a:spcBef>
                <a:spcPct val="0"/>
              </a:spcBef>
            </a:pPr>
            <a:r>
              <a:rPr lang="en-US" b="true" sz="8796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2312" y="3361064"/>
            <a:ext cx="10891938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 Eman Yousef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 Fatma Ahmed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 Sara Ahmed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4- Mohammed Ayman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5- Mohammed Mahmoud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9614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Tracking with MLflow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1301" y="2618172"/>
            <a:ext cx="69980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Setting Up MLflow UI: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301" y="3553082"/>
            <a:ext cx="13438964" cy="331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Ngrok:</a:t>
            </a:r>
          </a:p>
          <a:p>
            <a:pPr algn="l" marL="811855" indent="-405927" lvl="1">
              <a:lnSpc>
                <a:spcPts val="5264"/>
              </a:lnSpc>
              <a:buFont typeface="Arial"/>
              <a:buChar char="•"/>
            </a:pP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Expose</a:t>
            </a: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the MLflow UI to the internet for easy access.</a:t>
            </a:r>
          </a:p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 Link:</a:t>
            </a:r>
          </a:p>
          <a:p>
            <a:pPr algn="l" marL="811855" indent="-405927" lvl="1">
              <a:lnSpc>
                <a:spcPts val="5264"/>
              </a:lnSpc>
              <a:buFont typeface="Arial"/>
              <a:buChar char="•"/>
            </a:pP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Navigate to the MLflow UI.</a:t>
            </a:r>
          </a:p>
          <a:p>
            <a:pPr algn="l">
              <a:lnSpc>
                <a:spcPts val="5264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5030" y="221602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Logging with MLflow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5030" y="2346236"/>
            <a:ext cx="10235407" cy="733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14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and Metrics Logged: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del: Decision Tree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Metrics: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 Accuracy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Accuracy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AUC Score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 Score</a:t>
            </a:r>
          </a:p>
          <a:p>
            <a:pPr algn="l">
              <a:lnSpc>
                <a:spcPts val="58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675966" y="1599551"/>
            <a:ext cx="10235407" cy="954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del:  LSTM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Metrics: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test_accuracy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train_accuracy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Parameters 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batch_size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epochs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loss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num_features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optimizer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validation_split</a:t>
            </a:r>
          </a:p>
          <a:p>
            <a:pPr algn="l">
              <a:lnSpc>
                <a:spcPts val="5800"/>
              </a:lnSpc>
            </a:pPr>
          </a:p>
          <a:p>
            <a:pPr algn="l">
              <a:lnSpc>
                <a:spcPts val="580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34612" y="3864687"/>
            <a:ext cx="11383160" cy="242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65"/>
              </a:lnSpc>
              <a:spcBef>
                <a:spcPct val="0"/>
              </a:spcBef>
            </a:pPr>
            <a:r>
              <a:rPr lang="en-US" b="true" sz="13403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GAN &amp; VAEs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2950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0815" y="2816921"/>
            <a:ext cx="14097208" cy="193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</a:t>
            </a: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ate synthetic transaction data to enhance the training dataset.</a:t>
            </a:r>
          </a:p>
          <a:p>
            <a:pPr algn="l">
              <a:lnSpc>
                <a:spcPts val="517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56405"/>
            <a:ext cx="38881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6274" y="5429250"/>
            <a:ext cx="15635451" cy="45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355" indent="-399178" lvl="1">
              <a:lnSpc>
                <a:spcPts val="5176"/>
              </a:lnSpc>
              <a:buFont typeface="Arial"/>
              <a:buChar char="•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</a:t>
            </a: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aining Complexity:</a:t>
            </a:r>
          </a:p>
          <a:p>
            <a:pPr algn="l" marL="1596711" indent="-532237" lvl="2">
              <a:lnSpc>
                <a:spcPts val="5176"/>
              </a:lnSpc>
              <a:buFont typeface="Arial"/>
              <a:buChar char="⚬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GANs is difficult to be trained and require careful tuning of hyperparameters.</a:t>
            </a:r>
          </a:p>
          <a:p>
            <a:pPr algn="l" marL="798355" indent="-399178" lvl="1">
              <a:lnSpc>
                <a:spcPts val="5176"/>
              </a:lnSpc>
              <a:buFont typeface="Arial"/>
              <a:buChar char="•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Quality of Generated Data:</a:t>
            </a:r>
          </a:p>
          <a:p>
            <a:pPr algn="l" marL="1596711" indent="-532237" lvl="2">
              <a:lnSpc>
                <a:spcPts val="5176"/>
              </a:lnSpc>
              <a:buFont typeface="Arial"/>
              <a:buChar char="⚬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Ensuring that the synthetic data accurately reflects potential fraudulent transactions.</a:t>
            </a:r>
          </a:p>
          <a:p>
            <a:pPr algn="l">
              <a:lnSpc>
                <a:spcPts val="5176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724126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2950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VAEs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0815" y="2941427"/>
            <a:ext cx="16190607" cy="127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“Variational Autoencoders” are designed with a probabilistic approach that allows them to generate new data samples.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0815" y="6196838"/>
            <a:ext cx="16190607" cy="127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Tabular Data: VAEs can be adapted to generate synthetic tabular data by treating each row of the dataset as a sample.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0815" y="4848098"/>
            <a:ext cx="3319959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Benefits :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15808" y="2520187"/>
            <a:ext cx="8056384" cy="5951654"/>
          </a:xfrm>
          <a:custGeom>
            <a:avLst/>
            <a:gdLst/>
            <a:ahLst/>
            <a:cxnLst/>
            <a:rect r="r" b="b" t="t" l="l"/>
            <a:pathLst>
              <a:path h="5951654" w="8056384">
                <a:moveTo>
                  <a:pt x="0" y="0"/>
                </a:moveTo>
                <a:lnTo>
                  <a:pt x="8056384" y="0"/>
                </a:lnTo>
                <a:lnTo>
                  <a:pt x="8056384" y="5951654"/>
                </a:lnTo>
                <a:lnTo>
                  <a:pt x="0" y="595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56928"/>
            <a:ext cx="8325483" cy="151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55"/>
              </a:lnSpc>
              <a:spcBef>
                <a:spcPct val="0"/>
              </a:spcBef>
            </a:pPr>
            <a:r>
              <a:rPr lang="en-US" b="true" sz="83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VAEs Loss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6909" y="3929100"/>
            <a:ext cx="9134182" cy="19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5"/>
              </a:lnSpc>
              <a:spcBef>
                <a:spcPct val="0"/>
              </a:spcBef>
            </a:pPr>
            <a:r>
              <a:rPr lang="en-US" b="true" sz="11004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Deployment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46588" y="5849869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Let’s see our website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44104" y="1028700"/>
            <a:ext cx="1459979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72386" y="3904803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71493" y="3855927"/>
            <a:ext cx="3315856" cy="178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sz="98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56751" y="7749249"/>
            <a:ext cx="310468" cy="310468"/>
          </a:xfrm>
          <a:custGeom>
            <a:avLst/>
            <a:gdLst/>
            <a:ahLst/>
            <a:cxnLst/>
            <a:rect r="r" b="b" t="t" l="l"/>
            <a:pathLst>
              <a:path h="310468" w="310468">
                <a:moveTo>
                  <a:pt x="0" y="0"/>
                </a:moveTo>
                <a:lnTo>
                  <a:pt x="310468" y="0"/>
                </a:lnTo>
                <a:lnTo>
                  <a:pt x="310468" y="310468"/>
                </a:lnTo>
                <a:lnTo>
                  <a:pt x="0" y="310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01922" y="7395682"/>
            <a:ext cx="19373596" cy="1017603"/>
            <a:chOff x="0" y="0"/>
            <a:chExt cx="5102511" cy="2680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02511" cy="268011"/>
            </a:xfrm>
            <a:custGeom>
              <a:avLst/>
              <a:gdLst/>
              <a:ahLst/>
              <a:cxnLst/>
              <a:rect r="r" b="b" t="t" l="l"/>
              <a:pathLst>
                <a:path h="268011" w="5102511">
                  <a:moveTo>
                    <a:pt x="0" y="0"/>
                  </a:moveTo>
                  <a:lnTo>
                    <a:pt x="5102511" y="0"/>
                  </a:lnTo>
                  <a:lnTo>
                    <a:pt x="5102511" y="268011"/>
                  </a:lnTo>
                  <a:lnTo>
                    <a:pt x="0" y="268011"/>
                  </a:lnTo>
                  <a:close/>
                </a:path>
              </a:pathLst>
            </a:custGeom>
            <a:solidFill>
              <a:srgbClr val="F2F5FF">
                <a:alpha val="1098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02511" cy="306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209" y="-1028700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6912" y="750475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9675" y="-1171234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3" y="0"/>
                </a:lnTo>
                <a:lnTo>
                  <a:pt x="4603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6332" y="750475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50051" y="3473095"/>
          <a:ext cx="16987899" cy="5133975"/>
        </p:xfrm>
        <a:graphic>
          <a:graphicData uri="http://schemas.openxmlformats.org/drawingml/2006/table">
            <a:tbl>
              <a:tblPr/>
              <a:tblGrid>
                <a:gridCol w="8493949"/>
                <a:gridCol w="8493949"/>
              </a:tblGrid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Preprocessing &amp; ML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Eman Yousef &amp; Mohamed Mahmoud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Embedding &amp; NLP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Fatma Ahmed &amp; Mohammed Aymen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MLflow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Sara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GAN &amp; VAEs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Fatma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Eman Yousef &amp; Fatma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2591990" y="1347729"/>
            <a:ext cx="13104020" cy="159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5"/>
              </a:lnSpc>
              <a:spcBef>
                <a:spcPct val="0"/>
              </a:spcBef>
            </a:pPr>
            <a:r>
              <a:rPr lang="en-US" b="true" sz="8796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 Roles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62495" y="-4882573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11245" y="7159126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50226" y="0"/>
                </a:lnTo>
                <a:lnTo>
                  <a:pt x="8250226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4556" y="4570138"/>
            <a:ext cx="15178887" cy="118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  <a:spcBef>
                <a:spcPct val="0"/>
              </a:spcBef>
            </a:pPr>
            <a:r>
              <a:rPr lang="en-US" b="true" sz="66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Why Detecting Fraud is Important?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Dataset Overview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822" y="2945131"/>
            <a:ext cx="13981405" cy="219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sample of real transactions extracted from one month of financial logs from a mobile money service implemented in an African country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822" y="5734050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</a:t>
            </a:r>
            <a:r>
              <a:rPr lang="en-US" sz="3500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preprocessing : (6 362 620, 11)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822" y="6264274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</a:t>
            </a:r>
            <a:r>
              <a:rPr lang="en-US" sz="3500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preprocessing : (11 260 389, 4)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37331" y="5544271"/>
            <a:ext cx="6836752" cy="4213957"/>
          </a:xfrm>
          <a:custGeom>
            <a:avLst/>
            <a:gdLst/>
            <a:ahLst/>
            <a:cxnLst/>
            <a:rect r="r" b="b" t="t" l="l"/>
            <a:pathLst>
              <a:path h="4213957" w="6836752">
                <a:moveTo>
                  <a:pt x="0" y="0"/>
                </a:moveTo>
                <a:lnTo>
                  <a:pt x="6836753" y="0"/>
                </a:lnTo>
                <a:lnTo>
                  <a:pt x="6836753" y="4213958"/>
                </a:lnTo>
                <a:lnTo>
                  <a:pt x="0" y="4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Key Features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www.kaggle.com/datasets/ealaxi/paysim1"/>
              </a:rPr>
              <a:t>Dataset 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7000" y="2694159"/>
            <a:ext cx="15454001" cy="369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Step: Represents the time step of the transaction.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Amount: The monetary value of the transaction.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Type: Type of transaction (e.g., PAYMENT, TRANSFER, CASH_IN).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IsFraud: Binary label indicating fraudulent (1) or non-fraudulent (0) transactions.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6477845" cy="245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Preprocessing &amp; Imbalance Handling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7000" y="4945088"/>
            <a:ext cx="15454001" cy="18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SMOTE: Applied SMOTE to handle class imbalance by creating synthetic samples of the minority class (fraudulent transactions) to improve model performance.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7000" y="3957648"/>
            <a:ext cx="15454001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Clean the data (handling missing values, outliers).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6477845" cy="123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Additional Dataset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4581" y="3108961"/>
            <a:ext cx="15421954" cy="203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new dataset used with an additional feature, "action sequence", which tracks user behavior patterns or transaction sequences.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191625"/>
            <a:ext cx="2873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E0AD2B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researchgate.net/publication/372466905_Fraud_detection_with_natural_language_processing"/>
              </a:rPr>
              <a:t>Research 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581" y="5926330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: 105 302 rows × 6 columns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Key Features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4350" y="3857010"/>
            <a:ext cx="17259300" cy="3243694"/>
          </a:xfrm>
          <a:custGeom>
            <a:avLst/>
            <a:gdLst/>
            <a:ahLst/>
            <a:cxnLst/>
            <a:rect r="r" b="b" t="t" l="l"/>
            <a:pathLst>
              <a:path h="3243694" w="17259300">
                <a:moveTo>
                  <a:pt x="0" y="0"/>
                </a:moveTo>
                <a:lnTo>
                  <a:pt x="17259300" y="0"/>
                </a:lnTo>
                <a:lnTo>
                  <a:pt x="17259300" y="3243694"/>
                </a:lnTo>
                <a:lnTo>
                  <a:pt x="0" y="3243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9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DAGT638Our0</dc:identifier>
  <dcterms:modified xsi:type="dcterms:W3CDTF">2011-08-01T06:04:30Z</dcterms:modified>
  <cp:revision>1</cp:revision>
  <dc:title> Fraud detiction</dc:title>
</cp:coreProperties>
</file>